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docProps/core.xml" ContentType="application/vnd.openxmlformats-package.core-properties+xml"/>
  <Override PartName="/ppt/tags/tag2.xml" ContentType="application/vnd.openxmlformats-officedocument.presentationml.tag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5"/>
  </p:notesMasterIdLst>
  <p:handoutMasterIdLst>
    <p:handoutMasterId r:id="rId56"/>
  </p:handoutMasterIdLst>
  <p:sldIdLst>
    <p:sldId id="256" r:id="rId2"/>
    <p:sldId id="389" r:id="rId3"/>
    <p:sldId id="465" r:id="rId4"/>
    <p:sldId id="429" r:id="rId5"/>
    <p:sldId id="472" r:id="rId6"/>
    <p:sldId id="473" r:id="rId7"/>
    <p:sldId id="430" r:id="rId8"/>
    <p:sldId id="477" r:id="rId9"/>
    <p:sldId id="475" r:id="rId10"/>
    <p:sldId id="466" r:id="rId11"/>
    <p:sldId id="392" r:id="rId12"/>
    <p:sldId id="463" r:id="rId13"/>
    <p:sldId id="435" r:id="rId14"/>
    <p:sldId id="445" r:id="rId15"/>
    <p:sldId id="427" r:id="rId16"/>
    <p:sldId id="449" r:id="rId17"/>
    <p:sldId id="467" r:id="rId18"/>
    <p:sldId id="450" r:id="rId19"/>
    <p:sldId id="394" r:id="rId20"/>
    <p:sldId id="393" r:id="rId21"/>
    <p:sldId id="400" r:id="rId22"/>
    <p:sldId id="451" r:id="rId23"/>
    <p:sldId id="468" r:id="rId24"/>
    <p:sldId id="452" r:id="rId25"/>
    <p:sldId id="436" r:id="rId26"/>
    <p:sldId id="438" r:id="rId27"/>
    <p:sldId id="439" r:id="rId28"/>
    <p:sldId id="459" r:id="rId29"/>
    <p:sldId id="401" r:id="rId30"/>
    <p:sldId id="469" r:id="rId31"/>
    <p:sldId id="453" r:id="rId32"/>
    <p:sldId id="455" r:id="rId33"/>
    <p:sldId id="460" r:id="rId34"/>
    <p:sldId id="402" r:id="rId35"/>
    <p:sldId id="406" r:id="rId36"/>
    <p:sldId id="470" r:id="rId37"/>
    <p:sldId id="407" r:id="rId38"/>
    <p:sldId id="476" r:id="rId39"/>
    <p:sldId id="478" r:id="rId40"/>
    <p:sldId id="424" r:id="rId41"/>
    <p:sldId id="408" r:id="rId42"/>
    <p:sldId id="461" r:id="rId43"/>
    <p:sldId id="409" r:id="rId44"/>
    <p:sldId id="457" r:id="rId45"/>
    <p:sldId id="413" r:id="rId46"/>
    <p:sldId id="479" r:id="rId47"/>
    <p:sldId id="480" r:id="rId48"/>
    <p:sldId id="481" r:id="rId49"/>
    <p:sldId id="482" r:id="rId50"/>
    <p:sldId id="471" r:id="rId51"/>
    <p:sldId id="458" r:id="rId52"/>
    <p:sldId id="444" r:id="rId53"/>
    <p:sldId id="422" r:id="rId54"/>
  </p:sldIdLst>
  <p:sldSz cx="12192000" cy="6858000"/>
  <p:notesSz cx="7099300" cy="10234613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1" autoAdjust="0"/>
    <p:restoredTop sz="84834" autoAdjust="0"/>
  </p:normalViewPr>
  <p:slideViewPr>
    <p:cSldViewPr>
      <p:cViewPr varScale="1">
        <p:scale>
          <a:sx n="59" d="100"/>
          <a:sy n="59" d="100"/>
        </p:scale>
        <p:origin x="11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8100" y="2229634"/>
            <a:ext cx="5891905" cy="31493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94935" y="1295400"/>
            <a:ext cx="2196465" cy="67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-10" dirty="0">
                <a:solidFill>
                  <a:srgbClr val="00B050"/>
                </a:solidFill>
                <a:latin typeface="Calibri"/>
                <a:cs typeface="Calibri"/>
              </a:rPr>
              <a:t>Search</a:t>
            </a:r>
            <a:endParaRPr sz="4300" b="1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6FDF39A-0C72-4A62-8C40-7C8D46137F9E}"/>
              </a:ext>
            </a:extLst>
          </p:cNvPr>
          <p:cNvSpPr txBox="1">
            <a:spLocks/>
          </p:cNvSpPr>
          <p:nvPr/>
        </p:nvSpPr>
        <p:spPr>
          <a:xfrm>
            <a:off x="1986318" y="38100"/>
            <a:ext cx="9021861" cy="822962"/>
          </a:xfrm>
          <a:prstGeom prst="rect">
            <a:avLst/>
          </a:prstGeom>
        </p:spPr>
        <p:txBody>
          <a:bodyPr vert="horz" wrap="square" lIns="0" tIns="139702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89050">
              <a:spcBef>
                <a:spcPts val="100"/>
              </a:spcBef>
            </a:pPr>
            <a:r>
              <a:rPr lang="en-US" dirty="0">
                <a:solidFill>
                  <a:srgbClr val="002060"/>
                </a:solidFill>
              </a:rPr>
              <a:t>CS</a:t>
            </a:r>
            <a:r>
              <a:rPr lang="en-US" spc="-75" dirty="0">
                <a:solidFill>
                  <a:srgbClr val="002060"/>
                </a:solidFill>
              </a:rPr>
              <a:t>E 315</a:t>
            </a:r>
            <a:r>
              <a:rPr lang="en-US" dirty="0">
                <a:solidFill>
                  <a:srgbClr val="002060"/>
                </a:solidFill>
              </a:rPr>
              <a:t>: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Artificial</a:t>
            </a:r>
            <a:r>
              <a:rPr lang="en-US" spc="-70" dirty="0">
                <a:solidFill>
                  <a:srgbClr val="002060"/>
                </a:solidFill>
              </a:rPr>
              <a:t> </a:t>
            </a:r>
            <a:r>
              <a:rPr lang="en-US" spc="-10" dirty="0">
                <a:solidFill>
                  <a:srgbClr val="002060"/>
                </a:solidFill>
              </a:rPr>
              <a:t>Intelligence</a:t>
            </a:r>
          </a:p>
        </p:txBody>
      </p:sp>
      <p:pic>
        <p:nvPicPr>
          <p:cNvPr id="8" name="Picture 2" descr="Green University of Bangladesh - Wikipedia">
            <a:extLst>
              <a:ext uri="{FF2B5EF4-FFF2-40B4-BE49-F238E27FC236}">
                <a16:creationId xmlns:a16="http://schemas.microsoft.com/office/drawing/2014/main" id="{8EAE7077-FA93-4BD1-BBC6-A971745E2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4018"/>
            <a:ext cx="2895600" cy="11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UB | Green University of Bangladesh">
            <a:extLst>
              <a:ext uri="{FF2B5EF4-FFF2-40B4-BE49-F238E27FC236}">
                <a16:creationId xmlns:a16="http://schemas.microsoft.com/office/drawing/2014/main" id="{61868992-AE7A-4BAF-A5EE-704467A6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193496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A3D6E-F2A6-444E-A945-78B788A1D7CC}"/>
              </a:ext>
            </a:extLst>
          </p:cNvPr>
          <p:cNvSpPr txBox="1"/>
          <p:nvPr/>
        </p:nvSpPr>
        <p:spPr>
          <a:xfrm>
            <a:off x="3397131" y="6019800"/>
            <a:ext cx="5434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</a:rPr>
              <a:t>Green University of Bangladesh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580017" imgH="1607619" progId="MSPhotoEd.3">
                  <p:embed/>
                </p:oleObj>
              </mc:Choice>
              <mc:Fallback>
                <p:oleObj name="Photo Editor Photo" r:id="rId3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580017" imgH="1653333" progId="MSPhotoEd.3">
                  <p:embed/>
                </p:oleObj>
              </mc:Choice>
              <mc:Fallback>
                <p:oleObj name="Photo Editor Photo" r:id="rId5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Some Hints for P1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10210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Graph search is almost always better than tree search (when not?)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Implement your closed list as a </a:t>
            </a:r>
            <a:r>
              <a:rPr lang="en-US" sz="2800" dirty="0" err="1"/>
              <a:t>dict</a:t>
            </a:r>
            <a:r>
              <a:rPr lang="en-US" sz="2800" dirty="0"/>
              <a:t> or set!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Nodes are conceptually paths, but better to represent with a state, cost, last action, and reference to the parent node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595258" imgH="1623201" progId="MSPhotoEd.3">
                  <p:embed/>
                </p:oleObj>
              </mc:Choice>
              <mc:Fallback>
                <p:oleObj name="Photo Editor Photo" r:id="rId2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 err="1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CB91796802F5448938A3DF7FF98DFC" ma:contentTypeVersion="0" ma:contentTypeDescription="Create a new document." ma:contentTypeScope="" ma:versionID="c2225750c9fd884563b36db085450c1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346EF5-033F-442E-B379-0F4D945BAEC2}"/>
</file>

<file path=customXml/itemProps2.xml><?xml version="1.0" encoding="utf-8"?>
<ds:datastoreItem xmlns:ds="http://schemas.openxmlformats.org/officeDocument/2006/customXml" ds:itemID="{306C2296-AE86-466C-AFD1-6F6D36D03D97}"/>
</file>

<file path=customXml/itemProps3.xml><?xml version="1.0" encoding="utf-8"?>
<ds:datastoreItem xmlns:ds="http://schemas.openxmlformats.org/officeDocument/2006/customXml" ds:itemID="{AFF29722-CD0D-4DAB-A685-4B32154E9636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37432</TotalTime>
  <Words>2222</Words>
  <Application>Microsoft Office PowerPoint</Application>
  <PresentationFormat>Widescreen</PresentationFormat>
  <Paragraphs>609</Paragraphs>
  <Slides>53</Slides>
  <Notes>11</Notes>
  <HiddenSlides>1</HiddenSlides>
  <MMClips>10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Wingdings</vt:lpstr>
      <vt:lpstr>dan-berkeley-nlp-v1</vt:lpstr>
      <vt:lpstr>Photo Editor Photo</vt:lpstr>
      <vt:lpstr>PowerPoint Presentation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  <vt:lpstr>Some Hints for P1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GUB</cp:lastModifiedBy>
  <cp:revision>1998</cp:revision>
  <cp:lastPrinted>2014-01-23T07:59:40Z</cp:lastPrinted>
  <dcterms:created xsi:type="dcterms:W3CDTF">2004-08-27T04:16:05Z</dcterms:created>
  <dcterms:modified xsi:type="dcterms:W3CDTF">2025-09-23T07:12:36Z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0x010100C0CB91796802F5448938A3DF7FF98DFC</vt:lpwstr>
  </property>
</Properties>
</file>